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9" r:id="rId2"/>
    <p:sldId id="285" r:id="rId3"/>
    <p:sldId id="290" r:id="rId4"/>
    <p:sldId id="286" r:id="rId5"/>
    <p:sldId id="288" r:id="rId6"/>
    <p:sldId id="292" r:id="rId7"/>
    <p:sldId id="293" r:id="rId8"/>
    <p:sldId id="294" r:id="rId9"/>
    <p:sldId id="295" r:id="rId10"/>
    <p:sldId id="296" r:id="rId11"/>
    <p:sldId id="297" r:id="rId12"/>
    <p:sldId id="298" r:id="rId13"/>
  </p:sldIdLst>
  <p:sldSz cx="9144000" cy="6858000" type="screen4x3"/>
  <p:notesSz cx="9926638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76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A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405" autoAdjust="0"/>
  </p:normalViewPr>
  <p:slideViewPr>
    <p:cSldViewPr>
      <p:cViewPr>
        <p:scale>
          <a:sx n="80" d="100"/>
          <a:sy n="80" d="100"/>
        </p:scale>
        <p:origin x="72" y="222"/>
      </p:cViewPr>
      <p:guideLst>
        <p:guide orient="horz" pos="297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23372" y="0"/>
            <a:ext cx="4301543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FF213-6045-4ABE-9C7C-8B2173D94418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2664" y="3271382"/>
            <a:ext cx="794131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56219"/>
            <a:ext cx="4301543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23372" y="6456219"/>
            <a:ext cx="4301543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1E066-71E3-4728-A98D-83572E1F57D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1399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it-IT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1E066-71E3-4728-A98D-83572E1F57D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45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chemeClr val="bg1"/>
                </a:solidFill>
                <a:latin typeface="Titillium-Semibold"/>
                <a:cs typeface="Titillium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chemeClr val="bg1"/>
                </a:solidFill>
                <a:latin typeface="Titillium-Semibold"/>
                <a:cs typeface="Titillium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chemeClr val="bg1"/>
                </a:solidFill>
                <a:latin typeface="Titillium-Semibold"/>
                <a:cs typeface="Titillium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PT istituzionale slide.jp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19784"/>
          </a:xfrm>
          <a:prstGeom prst="rect">
            <a:avLst/>
          </a:prstGeom>
        </p:spPr>
      </p:pic>
      <p:sp>
        <p:nvSpPr>
          <p:cNvPr id="17" name="bk object 17"/>
          <p:cNvSpPr/>
          <p:nvPr/>
        </p:nvSpPr>
        <p:spPr>
          <a:xfrm>
            <a:off x="0" y="6757199"/>
            <a:ext cx="9144000" cy="100965"/>
          </a:xfrm>
          <a:custGeom>
            <a:avLst/>
            <a:gdLst/>
            <a:ahLst/>
            <a:cxnLst/>
            <a:rect l="l" t="t" r="r" b="b"/>
            <a:pathLst>
              <a:path w="9144000" h="100965">
                <a:moveTo>
                  <a:pt x="0" y="100799"/>
                </a:moveTo>
                <a:lnTo>
                  <a:pt x="9144000" y="100799"/>
                </a:lnTo>
                <a:lnTo>
                  <a:pt x="9144000" y="0"/>
                </a:lnTo>
                <a:lnTo>
                  <a:pt x="0" y="0"/>
                </a:lnTo>
                <a:lnTo>
                  <a:pt x="0" y="100799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72012" y="5667221"/>
            <a:ext cx="1080336" cy="89373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8756" y="825699"/>
            <a:ext cx="8086486" cy="392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Titillium-Semibold"/>
                <a:cs typeface="Titillium-Semibold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1418850"/>
            <a:ext cx="8089399" cy="3662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089399" cy="5078313"/>
          </a:xfrm>
        </p:spPr>
        <p:txBody>
          <a:bodyPr/>
          <a:lstStyle/>
          <a:p>
            <a:pPr marL="84138" lvl="0" algn="ctr"/>
            <a:endParaRPr lang="it-IT" sz="3200" b="1" dirty="0" smtClean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4138" lvl="0" algn="ctr"/>
            <a:endParaRPr lang="it-IT" sz="3200" b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4138" lvl="0" algn="ctr"/>
            <a:r>
              <a:rPr lang="it-IT" sz="32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INCONTRO ANNUALE RETE NAZIONALE EUROGUIDANCE ITALIA</a:t>
            </a:r>
            <a:endParaRPr lang="it-IT" sz="3600" b="1" dirty="0" smtClean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4138" lvl="0" algn="ctr"/>
            <a:endParaRPr lang="it-IT" sz="3600" i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84138" lvl="0" algn="ctr"/>
            <a:r>
              <a:rPr lang="it-IT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Roma, 10 dicembre 2019</a:t>
            </a:r>
          </a:p>
          <a:p>
            <a:pPr marL="84138" lvl="0" algn="ctr"/>
            <a:endParaRPr lang="it-IT" sz="24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84138" lvl="0" algn="ctr"/>
            <a:endParaRPr lang="it-IT" sz="2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84138" lvl="0" algn="ctr"/>
            <a:endParaRPr lang="it-IT" sz="2000" b="1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84138" lvl="0" algn="ctr"/>
            <a:r>
              <a:rPr lang="it-IT" sz="2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Natalia GUIDO</a:t>
            </a:r>
          </a:p>
          <a:p>
            <a:pPr marL="84138" lvl="0" algn="ctr"/>
            <a:r>
              <a:rPr lang="it-IT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Ministero del Lavoro e delle Politiche Sociali</a:t>
            </a:r>
          </a:p>
          <a:p>
            <a:pPr marL="84138" lvl="0" algn="ctr"/>
            <a:r>
              <a:rPr lang="it-IT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D.G. Ammortizzatori Sociali e Formazione</a:t>
            </a:r>
            <a:endParaRPr lang="it-IT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84138"/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86486" cy="984885"/>
          </a:xfrm>
        </p:spPr>
        <p:txBody>
          <a:bodyPr/>
          <a:lstStyle/>
          <a:p>
            <a:r>
              <a:rPr lang="it-IT" sz="3200" dirty="0" smtClean="0"/>
              <a:t>IL NEGOZIATO PER IL FUTURO PROGRAMMA ERASMUS (+) 2021-2027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17796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533400" y="609600"/>
            <a:ext cx="8086486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Titillium-Semibold"/>
                <a:ea typeface="+mj-ea"/>
                <a:cs typeface="Titillium-Semibold"/>
              </a:defRPr>
            </a:lvl1pPr>
          </a:lstStyle>
          <a:p>
            <a:pPr defTabSz="914400"/>
            <a:r>
              <a:rPr lang="it-IT" sz="3200" kern="0" dirty="0" smtClean="0"/>
              <a:t>Fasi di lavoro negoziato 2018</a:t>
            </a:r>
            <a:endParaRPr lang="it-IT" sz="3200" kern="0" dirty="0"/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4576643" y="2438400"/>
            <a:ext cx="4043243" cy="30162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Proposta della CE</a:t>
            </a:r>
          </a:p>
          <a:p>
            <a:pPr defTabSz="914400"/>
            <a:endParaRPr lang="it-IT" sz="2800" b="1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Avvio confronto nel Comitato istruzione</a:t>
            </a:r>
          </a:p>
          <a:p>
            <a:pPr defTabSz="914400"/>
            <a:endParaRPr lang="it-IT" sz="2800" b="1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Adottato dal Consiglio un Accordo Generale Parziale</a:t>
            </a:r>
            <a:endParaRPr lang="it-IT" sz="2800" b="1" kern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Segnaposto testo 2"/>
          <p:cNvSpPr txBox="1">
            <a:spLocks/>
          </p:cNvSpPr>
          <p:nvPr/>
        </p:nvSpPr>
        <p:spPr>
          <a:xfrm>
            <a:off x="381000" y="2438400"/>
            <a:ext cx="3733800" cy="295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r"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Maggio 2018</a:t>
            </a:r>
          </a:p>
          <a:p>
            <a:pPr defTabSz="914400"/>
            <a:endParaRPr lang="it-IT" sz="2800" b="1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Giugno-Novembre 2018</a:t>
            </a:r>
          </a:p>
          <a:p>
            <a:pPr defTabSz="914400"/>
            <a:endParaRPr lang="it-IT" sz="2800" b="1" i="1" kern="0" dirty="0">
              <a:solidFill>
                <a:schemeClr val="tx2">
                  <a:lumMod val="75000"/>
                </a:schemeClr>
              </a:solidFill>
            </a:endParaRPr>
          </a:p>
          <a:p>
            <a:pPr defTabSz="914400"/>
            <a:endParaRPr lang="it-IT" sz="2800" b="1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Novembre 2018 </a:t>
            </a:r>
          </a:p>
          <a:p>
            <a:pPr defTabSz="914400"/>
            <a:endParaRPr lang="it-IT" sz="2400" b="1" i="1" kern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Segnaposto testo 2"/>
          <p:cNvSpPr txBox="1">
            <a:spLocks/>
          </p:cNvSpPr>
          <p:nvPr/>
        </p:nvSpPr>
        <p:spPr>
          <a:xfrm>
            <a:off x="390286" y="1447800"/>
            <a:ext cx="8229600" cy="5539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bg1"/>
                </a:solidFill>
              </a:rPr>
              <a:t>Preparazione nuovo Regolamento</a:t>
            </a:r>
            <a:endParaRPr lang="it-IT" sz="3600" b="1" i="1" kern="0" dirty="0">
              <a:solidFill>
                <a:schemeClr val="bg1"/>
              </a:solidFill>
            </a:endParaRPr>
          </a:p>
        </p:txBody>
      </p:sp>
      <p:cxnSp>
        <p:nvCxnSpPr>
          <p:cNvPr id="15" name="Connettore 2 14"/>
          <p:cNvCxnSpPr/>
          <p:nvPr/>
        </p:nvCxnSpPr>
        <p:spPr>
          <a:xfrm>
            <a:off x="4188828" y="2667000"/>
            <a:ext cx="33606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4169025" y="3505200"/>
            <a:ext cx="33606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4188828" y="4800600"/>
            <a:ext cx="33606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75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533400" y="609600"/>
            <a:ext cx="8086486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Titillium-Semibold"/>
                <a:ea typeface="+mj-ea"/>
                <a:cs typeface="Titillium-Semibold"/>
              </a:defRPr>
            </a:lvl1pPr>
          </a:lstStyle>
          <a:p>
            <a:pPr defTabSz="914400"/>
            <a:r>
              <a:rPr lang="it-IT" sz="3200" kern="0" dirty="0" smtClean="0"/>
              <a:t>Fasi di lavoro negoziato 2019</a:t>
            </a:r>
            <a:endParaRPr lang="it-IT" sz="3200" kern="0" dirty="0"/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4576643" y="2438400"/>
            <a:ext cx="4043243" cy="3877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Proposte di modifica del Parlamento</a:t>
            </a:r>
          </a:p>
          <a:p>
            <a:pPr defTabSz="914400"/>
            <a:endParaRPr lang="it-IT" sz="2800" b="1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Confronto nel Comitato istruzione</a:t>
            </a:r>
          </a:p>
          <a:p>
            <a:pPr defTabSz="914400"/>
            <a:endParaRPr lang="it-IT" sz="2800" b="1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Proposte di compromesso </a:t>
            </a:r>
            <a:r>
              <a:rPr lang="it-IT" sz="2800" b="1" i="1" kern="0" dirty="0" err="1" smtClean="0">
                <a:solidFill>
                  <a:schemeClr val="tx2">
                    <a:lumMod val="75000"/>
                  </a:schemeClr>
                </a:solidFill>
              </a:rPr>
              <a:t>Triloghi</a:t>
            </a:r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 – Incontri delegati Rappresentanze - COREPER</a:t>
            </a:r>
            <a:endParaRPr lang="it-IT" sz="2800" b="1" kern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Segnaposto testo 2"/>
          <p:cNvSpPr txBox="1">
            <a:spLocks/>
          </p:cNvSpPr>
          <p:nvPr/>
        </p:nvSpPr>
        <p:spPr>
          <a:xfrm>
            <a:off x="381000" y="2438400"/>
            <a:ext cx="3733800" cy="3385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r"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Marzo 2019</a:t>
            </a:r>
          </a:p>
          <a:p>
            <a:pPr defTabSz="914400"/>
            <a:endParaRPr lang="it-IT" sz="2800" b="1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 defTabSz="914400"/>
            <a:endParaRPr lang="it-IT" sz="2800" b="1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Aprile-Ottobre 2019</a:t>
            </a:r>
          </a:p>
          <a:p>
            <a:pPr defTabSz="914400"/>
            <a:endParaRPr lang="it-IT" sz="2800" b="1" i="1" kern="0" dirty="0">
              <a:solidFill>
                <a:schemeClr val="tx2">
                  <a:lumMod val="75000"/>
                </a:schemeClr>
              </a:solidFill>
            </a:endParaRPr>
          </a:p>
          <a:p>
            <a:pPr defTabSz="914400"/>
            <a:endParaRPr lang="it-IT" sz="2800" b="1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Ottobre-Novembre 2019 </a:t>
            </a:r>
          </a:p>
          <a:p>
            <a:pPr defTabSz="914400"/>
            <a:endParaRPr lang="it-IT" sz="2400" b="1" i="1" kern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Segnaposto testo 2"/>
          <p:cNvSpPr txBox="1">
            <a:spLocks/>
          </p:cNvSpPr>
          <p:nvPr/>
        </p:nvSpPr>
        <p:spPr>
          <a:xfrm>
            <a:off x="390286" y="1447800"/>
            <a:ext cx="8229600" cy="5539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bg1"/>
                </a:solidFill>
              </a:rPr>
              <a:t>Preparazione nuovo Regolamento</a:t>
            </a:r>
            <a:endParaRPr lang="it-IT" sz="3600" b="1" i="1" kern="0" dirty="0">
              <a:solidFill>
                <a:schemeClr val="bg1"/>
              </a:solidFill>
            </a:endParaRPr>
          </a:p>
        </p:txBody>
      </p:sp>
      <p:cxnSp>
        <p:nvCxnSpPr>
          <p:cNvPr id="15" name="Connettore 2 14"/>
          <p:cNvCxnSpPr/>
          <p:nvPr/>
        </p:nvCxnSpPr>
        <p:spPr>
          <a:xfrm>
            <a:off x="4188828" y="2667000"/>
            <a:ext cx="33606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4169025" y="3962400"/>
            <a:ext cx="33606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4144383" y="5181600"/>
            <a:ext cx="33606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533400" y="609600"/>
            <a:ext cx="8086486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Titillium-Semibold"/>
                <a:ea typeface="+mj-ea"/>
                <a:cs typeface="Titillium-Semibold"/>
              </a:defRPr>
            </a:lvl1pPr>
          </a:lstStyle>
          <a:p>
            <a:pPr defTabSz="914400"/>
            <a:r>
              <a:rPr lang="it-IT" sz="3200" kern="0" dirty="0" smtClean="0">
                <a:solidFill>
                  <a:srgbClr val="FF0000"/>
                </a:solidFill>
              </a:rPr>
              <a:t>Probabili</a:t>
            </a:r>
            <a:r>
              <a:rPr lang="it-IT" sz="3200" kern="0" dirty="0" smtClean="0"/>
              <a:t> fasi di lavoro 2020 </a:t>
            </a:r>
            <a:endParaRPr lang="it-IT" sz="3200" kern="0" dirty="0"/>
          </a:p>
        </p:txBody>
      </p:sp>
      <p:sp>
        <p:nvSpPr>
          <p:cNvPr id="12" name="Segnaposto testo 2"/>
          <p:cNvSpPr txBox="1">
            <a:spLocks/>
          </p:cNvSpPr>
          <p:nvPr/>
        </p:nvSpPr>
        <p:spPr>
          <a:xfrm>
            <a:off x="4595692" y="2925128"/>
            <a:ext cx="41148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r"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Entro primo semestre 2020</a:t>
            </a:r>
            <a:endParaRPr lang="it-IT" sz="2400" b="1" i="1" kern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Segnaposto testo 2"/>
          <p:cNvSpPr txBox="1">
            <a:spLocks/>
          </p:cNvSpPr>
          <p:nvPr/>
        </p:nvSpPr>
        <p:spPr>
          <a:xfrm>
            <a:off x="3962399" y="2432685"/>
            <a:ext cx="4729043" cy="4924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r" defTabSz="914400"/>
            <a:r>
              <a:rPr lang="it-IT" sz="3200" b="1" i="1" kern="0" dirty="0" smtClean="0">
                <a:solidFill>
                  <a:schemeClr val="bg1"/>
                </a:solidFill>
              </a:rPr>
              <a:t>Chiusura del negoziato</a:t>
            </a:r>
            <a:endParaRPr lang="it-IT" sz="3200" b="1" i="1" kern="0" dirty="0">
              <a:solidFill>
                <a:schemeClr val="bg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466725" y="3094908"/>
            <a:ext cx="2338507" cy="4924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it-IT" sz="3200" b="1" i="1" kern="0" dirty="0" err="1" smtClean="0">
                <a:solidFill>
                  <a:schemeClr val="bg1"/>
                </a:solidFill>
              </a:rPr>
              <a:t>Testing</a:t>
            </a:r>
            <a:endParaRPr lang="it-IT" sz="3200" b="1" i="1" kern="0" dirty="0">
              <a:solidFill>
                <a:schemeClr val="bg1"/>
              </a:solidFill>
            </a:endParaRPr>
          </a:p>
        </p:txBody>
      </p:sp>
      <p:sp>
        <p:nvSpPr>
          <p:cNvPr id="18" name="Segnaposto testo 2"/>
          <p:cNvSpPr txBox="1">
            <a:spLocks/>
          </p:cNvSpPr>
          <p:nvPr/>
        </p:nvSpPr>
        <p:spPr>
          <a:xfrm>
            <a:off x="476250" y="3591397"/>
            <a:ext cx="222885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Giugno 2020</a:t>
            </a:r>
            <a:endParaRPr lang="it-IT" sz="2400" b="1" i="1" kern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Segnaposto testo 2"/>
          <p:cNvSpPr txBox="1">
            <a:spLocks/>
          </p:cNvSpPr>
          <p:nvPr/>
        </p:nvSpPr>
        <p:spPr>
          <a:xfrm>
            <a:off x="2119194" y="4309824"/>
            <a:ext cx="6548317" cy="4924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r" defTabSz="914400"/>
            <a:r>
              <a:rPr lang="it-IT" sz="3200" b="1" i="1" kern="0" dirty="0" smtClean="0">
                <a:solidFill>
                  <a:schemeClr val="bg1"/>
                </a:solidFill>
              </a:rPr>
              <a:t>Primo Avviso a presentare proposte</a:t>
            </a:r>
            <a:endParaRPr lang="it-IT" sz="3200" b="1" i="1" kern="0" dirty="0">
              <a:solidFill>
                <a:schemeClr val="bg1"/>
              </a:solidFill>
            </a:endParaRPr>
          </a:p>
        </p:txBody>
      </p:sp>
      <p:sp>
        <p:nvSpPr>
          <p:cNvPr id="20" name="Segnaposto testo 2"/>
          <p:cNvSpPr txBox="1">
            <a:spLocks/>
          </p:cNvSpPr>
          <p:nvPr/>
        </p:nvSpPr>
        <p:spPr>
          <a:xfrm>
            <a:off x="438150" y="1447800"/>
            <a:ext cx="5457586" cy="4924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it-IT" sz="3200" b="1" i="1" kern="0" dirty="0" smtClean="0">
                <a:solidFill>
                  <a:schemeClr val="bg1"/>
                </a:solidFill>
              </a:rPr>
              <a:t>Incontri con attuali NAU e AN</a:t>
            </a:r>
            <a:endParaRPr lang="it-IT" sz="3200" b="1" i="1" kern="0" dirty="0">
              <a:solidFill>
                <a:schemeClr val="bg1"/>
              </a:solidFill>
            </a:endParaRPr>
          </a:p>
        </p:txBody>
      </p:sp>
      <p:sp>
        <p:nvSpPr>
          <p:cNvPr id="21" name="Segnaposto testo 2"/>
          <p:cNvSpPr txBox="1">
            <a:spLocks/>
          </p:cNvSpPr>
          <p:nvPr/>
        </p:nvSpPr>
        <p:spPr>
          <a:xfrm>
            <a:off x="5881329" y="4800958"/>
            <a:ext cx="2786182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r"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Ottobre 2020</a:t>
            </a:r>
            <a:endParaRPr lang="it-IT" sz="2400" b="1" i="1" kern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Segnaposto testo 2"/>
          <p:cNvSpPr txBox="1">
            <a:spLocks/>
          </p:cNvSpPr>
          <p:nvPr/>
        </p:nvSpPr>
        <p:spPr>
          <a:xfrm>
            <a:off x="476250" y="1940243"/>
            <a:ext cx="2271593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Gennaio 2020</a:t>
            </a:r>
            <a:endParaRPr lang="it-IT" sz="2400" b="1" i="1" kern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Segnaposto testo 2"/>
          <p:cNvSpPr txBox="1">
            <a:spLocks/>
          </p:cNvSpPr>
          <p:nvPr/>
        </p:nvSpPr>
        <p:spPr>
          <a:xfrm>
            <a:off x="2466736" y="5354776"/>
            <a:ext cx="3429000" cy="98488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200" b="1" i="1" kern="0" dirty="0" smtClean="0">
                <a:solidFill>
                  <a:srgbClr val="FF0000"/>
                </a:solidFill>
              </a:rPr>
              <a:t>Prima </a:t>
            </a:r>
            <a:r>
              <a:rPr lang="it-IT" sz="3200" b="1" i="1" kern="0" dirty="0" err="1" smtClean="0">
                <a:solidFill>
                  <a:srgbClr val="FF0000"/>
                </a:solidFill>
              </a:rPr>
              <a:t>deadline</a:t>
            </a:r>
            <a:endParaRPr lang="it-IT" sz="3200" b="1" i="1" kern="0" dirty="0" smtClean="0">
              <a:solidFill>
                <a:srgbClr val="FF0000"/>
              </a:solidFill>
            </a:endParaRPr>
          </a:p>
          <a:p>
            <a:pPr algn="ctr" defTabSz="914400"/>
            <a:r>
              <a:rPr lang="it-IT" sz="3200" b="1" i="1" kern="0" dirty="0" smtClean="0">
                <a:solidFill>
                  <a:srgbClr val="FF0000"/>
                </a:solidFill>
              </a:rPr>
              <a:t>Febbraio 2021 </a:t>
            </a:r>
            <a:endParaRPr lang="it-IT" sz="3200" b="1" i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86486" cy="492443"/>
          </a:xfrm>
        </p:spPr>
        <p:txBody>
          <a:bodyPr/>
          <a:lstStyle/>
          <a:p>
            <a:r>
              <a:rPr lang="it-IT" sz="3200" dirty="0" smtClean="0"/>
              <a:t>Dal presente al futuro</a:t>
            </a:r>
            <a:endParaRPr lang="it-IT" sz="3200" dirty="0"/>
          </a:p>
        </p:txBody>
      </p:sp>
      <p:sp>
        <p:nvSpPr>
          <p:cNvPr id="5" name="Segnaposto testo 2"/>
          <p:cNvSpPr txBox="1">
            <a:spLocks/>
          </p:cNvSpPr>
          <p:nvPr/>
        </p:nvSpPr>
        <p:spPr>
          <a:xfrm>
            <a:off x="943628" y="3465731"/>
            <a:ext cx="2898568" cy="110799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>
                <a:solidFill>
                  <a:schemeClr val="tx2">
                    <a:lumMod val="75000"/>
                  </a:schemeClr>
                </a:solidFill>
              </a:rPr>
              <a:t>d</a:t>
            </a:r>
            <a:r>
              <a:rPr lang="it-IT" sz="3600" b="1" i="1" kern="0" dirty="0" smtClean="0">
                <a:solidFill>
                  <a:schemeClr val="tx2">
                    <a:lumMod val="75000"/>
                  </a:schemeClr>
                </a:solidFill>
              </a:rPr>
              <a:t>alla pluralità all’unicità</a:t>
            </a:r>
            <a:endParaRPr lang="it-IT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Segnaposto testo 2"/>
          <p:cNvSpPr txBox="1">
            <a:spLocks/>
          </p:cNvSpPr>
          <p:nvPr/>
        </p:nvSpPr>
        <p:spPr>
          <a:xfrm>
            <a:off x="966592" y="2206823"/>
            <a:ext cx="289856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tx2">
                    <a:lumMod val="75000"/>
                  </a:schemeClr>
                </a:solidFill>
              </a:rPr>
              <a:t>2014-2020</a:t>
            </a:r>
            <a:endParaRPr lang="it-IT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Segnaposto testo 2"/>
          <p:cNvSpPr txBox="1">
            <a:spLocks/>
          </p:cNvSpPr>
          <p:nvPr/>
        </p:nvSpPr>
        <p:spPr>
          <a:xfrm>
            <a:off x="4809995" y="2248730"/>
            <a:ext cx="289856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tx2">
                    <a:lumMod val="75000"/>
                  </a:schemeClr>
                </a:solidFill>
              </a:rPr>
              <a:t>2021-2027</a:t>
            </a:r>
            <a:endParaRPr lang="it-IT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809994" y="3250287"/>
            <a:ext cx="2962405" cy="166199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tx2">
                    <a:lumMod val="75000"/>
                  </a:schemeClr>
                </a:solidFill>
              </a:rPr>
              <a:t>dalla semplificazione all’apertura </a:t>
            </a:r>
            <a:endParaRPr lang="it-IT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Connettore 1 9"/>
          <p:cNvCxnSpPr/>
          <p:nvPr/>
        </p:nvCxnSpPr>
        <p:spPr>
          <a:xfrm>
            <a:off x="4381500" y="2362200"/>
            <a:ext cx="0" cy="27432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olo 1"/>
          <p:cNvSpPr txBox="1">
            <a:spLocks/>
          </p:cNvSpPr>
          <p:nvPr/>
        </p:nvSpPr>
        <p:spPr>
          <a:xfrm>
            <a:off x="433268" y="1524000"/>
            <a:ext cx="8086486" cy="49244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Titillium-Semibold"/>
                <a:ea typeface="+mj-ea"/>
                <a:cs typeface="Titillium-Semibold"/>
              </a:defRPr>
            </a:lvl1pPr>
          </a:lstStyle>
          <a:p>
            <a:pPr defTabSz="914400"/>
            <a:r>
              <a:rPr lang="it-IT" sz="3200" kern="0" dirty="0" smtClean="0"/>
              <a:t>Evoluzione non Rivoluzione</a:t>
            </a:r>
            <a:endParaRPr lang="it-IT" sz="3200" kern="0" dirty="0"/>
          </a:p>
        </p:txBody>
      </p:sp>
    </p:spTree>
    <p:extLst>
      <p:ext uri="{BB962C8B-B14F-4D97-AF65-F5344CB8AC3E}">
        <p14:creationId xmlns:p14="http://schemas.microsoft.com/office/powerpoint/2010/main" val="406457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2"/>
          <p:cNvSpPr txBox="1">
            <a:spLocks/>
          </p:cNvSpPr>
          <p:nvPr/>
        </p:nvSpPr>
        <p:spPr>
          <a:xfrm>
            <a:off x="586636" y="1816151"/>
            <a:ext cx="2819400" cy="2585323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2400" b="1" i="1" kern="0" dirty="0" smtClean="0">
                <a:solidFill>
                  <a:schemeClr val="tx2">
                    <a:lumMod val="75000"/>
                  </a:schemeClr>
                </a:solidFill>
              </a:rPr>
              <a:t>Programmazione attuale 2014 </a:t>
            </a:r>
            <a:r>
              <a:rPr lang="it-IT" sz="2400" b="1" i="1" kern="0" dirty="0">
                <a:solidFill>
                  <a:schemeClr val="tx2">
                    <a:lumMod val="75000"/>
                  </a:schemeClr>
                </a:solidFill>
              </a:rPr>
              <a:t>-2020</a:t>
            </a:r>
            <a:endParaRPr lang="it-IT" sz="2400" kern="0" dirty="0">
              <a:solidFill>
                <a:schemeClr val="tx2">
                  <a:lumMod val="75000"/>
                </a:schemeClr>
              </a:solidFill>
            </a:endParaRPr>
          </a:p>
          <a:p>
            <a:pPr algn="ctr" defTabSz="914400"/>
            <a:endParaRPr lang="it-IT" sz="2400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defTabSz="914400"/>
            <a:r>
              <a:rPr lang="it-IT" sz="2400" b="1" kern="0" dirty="0" smtClean="0">
                <a:solidFill>
                  <a:schemeClr val="tx2">
                    <a:lumMod val="75000"/>
                  </a:schemeClr>
                </a:solidFill>
              </a:rPr>
              <a:t>14.7 miliardi di Euro</a:t>
            </a:r>
          </a:p>
          <a:p>
            <a:pPr algn="ctr" defTabSz="914400"/>
            <a:endParaRPr lang="it-IT" sz="2400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defTabSz="914400"/>
            <a:r>
              <a:rPr lang="it-IT" sz="2400" kern="0" dirty="0" smtClean="0">
                <a:solidFill>
                  <a:schemeClr val="tx2">
                    <a:lumMod val="75000"/>
                  </a:schemeClr>
                </a:solidFill>
              </a:rPr>
              <a:t>opportunità per oltre</a:t>
            </a:r>
          </a:p>
          <a:p>
            <a:pPr algn="ctr" defTabSz="914400"/>
            <a:r>
              <a:rPr lang="it-IT" sz="2400" b="1" kern="0" dirty="0" smtClean="0">
                <a:solidFill>
                  <a:schemeClr val="tx2">
                    <a:lumMod val="75000"/>
                  </a:schemeClr>
                </a:solidFill>
              </a:rPr>
              <a:t>4 milioni di persone</a:t>
            </a:r>
          </a:p>
        </p:txBody>
      </p:sp>
      <p:sp>
        <p:nvSpPr>
          <p:cNvPr id="5" name="Segnaposto testo 2"/>
          <p:cNvSpPr txBox="1">
            <a:spLocks/>
          </p:cNvSpPr>
          <p:nvPr/>
        </p:nvSpPr>
        <p:spPr>
          <a:xfrm>
            <a:off x="5095875" y="1524000"/>
            <a:ext cx="2898568" cy="3693319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2400" b="1" i="1" kern="0" dirty="0" smtClean="0">
                <a:solidFill>
                  <a:schemeClr val="tx2">
                    <a:lumMod val="75000"/>
                  </a:schemeClr>
                </a:solidFill>
              </a:rPr>
              <a:t>Programmazione futura 2021-2027</a:t>
            </a:r>
            <a:endParaRPr lang="it-IT" sz="2400" kern="0" dirty="0">
              <a:solidFill>
                <a:schemeClr val="tx2">
                  <a:lumMod val="75000"/>
                </a:schemeClr>
              </a:solidFill>
            </a:endParaRPr>
          </a:p>
          <a:p>
            <a:pPr algn="ctr" defTabSz="914400"/>
            <a:endParaRPr lang="it-IT" sz="2400" b="1" kern="0" dirty="0" smtClean="0">
              <a:solidFill>
                <a:srgbClr val="FF0000"/>
              </a:solidFill>
            </a:endParaRPr>
          </a:p>
          <a:p>
            <a:pPr algn="ctr" defTabSz="914400"/>
            <a:r>
              <a:rPr lang="it-IT" sz="2400" b="1" kern="0" dirty="0" smtClean="0">
                <a:solidFill>
                  <a:srgbClr val="FF0000"/>
                </a:solidFill>
              </a:rPr>
              <a:t>PROPOSTA</a:t>
            </a:r>
          </a:p>
          <a:p>
            <a:pPr algn="ctr"/>
            <a:endParaRPr lang="it-IT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</a:rPr>
              <a:t>30.0 miliardi di 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Euro</a:t>
            </a: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it-IT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Nuove opportunità </a:t>
            </a:r>
          </a:p>
          <a:p>
            <a:pPr algn="ctr"/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per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oltre </a:t>
            </a:r>
          </a:p>
          <a:p>
            <a:pPr algn="ctr"/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12 milioni di persone</a:t>
            </a: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209800" y="5598349"/>
            <a:ext cx="65031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i="1" dirty="0">
                <a:solidFill>
                  <a:srgbClr val="FF0000"/>
                </a:solidFill>
              </a:rPr>
              <a:t>Risorse raddoppiate, mobilità </a:t>
            </a:r>
            <a:r>
              <a:rPr lang="it-IT" sz="2800" b="1" i="1" dirty="0" smtClean="0">
                <a:solidFill>
                  <a:srgbClr val="FF0000"/>
                </a:solidFill>
              </a:rPr>
              <a:t>triplicate???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" name="Freccia a destra 7"/>
          <p:cNvSpPr/>
          <p:nvPr/>
        </p:nvSpPr>
        <p:spPr>
          <a:xfrm>
            <a:off x="3962400" y="2819400"/>
            <a:ext cx="731185" cy="9144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533400" y="609600"/>
            <a:ext cx="8086486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Titillium-Semibold"/>
                <a:ea typeface="+mj-ea"/>
                <a:cs typeface="Titillium-Semibold"/>
              </a:defRPr>
            </a:lvl1pPr>
          </a:lstStyle>
          <a:p>
            <a:pPr defTabSz="914400"/>
            <a:r>
              <a:rPr lang="it-IT" sz="3200" kern="0" dirty="0" smtClean="0"/>
              <a:t>Proposta risorse finanziarie</a:t>
            </a:r>
            <a:endParaRPr lang="it-IT" sz="3200" kern="0" dirty="0"/>
          </a:p>
        </p:txBody>
      </p:sp>
    </p:spTree>
    <p:extLst>
      <p:ext uri="{BB962C8B-B14F-4D97-AF65-F5344CB8AC3E}">
        <p14:creationId xmlns:p14="http://schemas.microsoft.com/office/powerpoint/2010/main" val="103475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86486" cy="492443"/>
          </a:xfrm>
        </p:spPr>
        <p:txBody>
          <a:bodyPr/>
          <a:lstStyle/>
          <a:p>
            <a:r>
              <a:rPr lang="it-IT" sz="3200" dirty="0" smtClean="0"/>
              <a:t>Alcune caratteristiche 1</a:t>
            </a:r>
            <a:endParaRPr lang="it-IT" sz="3200" dirty="0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382044" y="1617036"/>
            <a:ext cx="8229600" cy="5539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>
                <a:solidFill>
                  <a:schemeClr val="bg1"/>
                </a:solidFill>
              </a:rPr>
              <a:t>Inclusivo e </a:t>
            </a:r>
            <a:r>
              <a:rPr lang="it-IT" sz="3600" b="1" i="1" kern="0" dirty="0" smtClean="0">
                <a:solidFill>
                  <a:schemeClr val="bg1"/>
                </a:solidFill>
              </a:rPr>
              <a:t>accessibile</a:t>
            </a:r>
            <a:endParaRPr lang="it-IT" sz="3600" b="1" i="1" kern="0" dirty="0">
              <a:solidFill>
                <a:schemeClr val="bg1"/>
              </a:solidFill>
            </a:endParaRPr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387263" y="2286000"/>
            <a:ext cx="4870537" cy="2215991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tx2">
                    <a:lumMod val="75000"/>
                  </a:schemeClr>
                </a:solidFill>
              </a:rPr>
              <a:t>Mobilità per tutti</a:t>
            </a:r>
          </a:p>
          <a:p>
            <a:pPr algn="ctr" defTabSz="914400"/>
            <a:r>
              <a:rPr lang="it-IT" sz="3600" b="1" i="1" kern="0" dirty="0" smtClean="0">
                <a:solidFill>
                  <a:schemeClr val="tx2">
                    <a:lumMod val="75000"/>
                  </a:schemeClr>
                </a:solidFill>
              </a:rPr>
              <a:t>Mobilità brevi</a:t>
            </a:r>
          </a:p>
          <a:p>
            <a:pPr algn="ctr" defTabSz="914400"/>
            <a:r>
              <a:rPr lang="it-IT" sz="3600" b="1" i="1" kern="0" dirty="0" smtClean="0">
                <a:solidFill>
                  <a:schemeClr val="tx2">
                    <a:lumMod val="75000"/>
                  </a:schemeClr>
                </a:solidFill>
              </a:rPr>
              <a:t>Mobilità di gruppo</a:t>
            </a:r>
          </a:p>
          <a:p>
            <a:pPr algn="ctr" defTabSz="914400"/>
            <a:r>
              <a:rPr lang="it-IT" sz="3600" b="1" i="1" kern="0" dirty="0" smtClean="0">
                <a:solidFill>
                  <a:schemeClr val="tx2">
                    <a:lumMod val="75000"/>
                  </a:schemeClr>
                </a:solidFill>
              </a:rPr>
              <a:t>Mobilità mista e virtuale</a:t>
            </a:r>
            <a:endParaRPr lang="it-IT" sz="3600" b="1" i="1" kern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Segnaposto testo 2"/>
          <p:cNvSpPr txBox="1">
            <a:spLocks/>
          </p:cNvSpPr>
          <p:nvPr/>
        </p:nvSpPr>
        <p:spPr>
          <a:xfrm>
            <a:off x="4004153" y="4953000"/>
            <a:ext cx="4870537" cy="110799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tx2">
                    <a:lumMod val="75000"/>
                  </a:schemeClr>
                </a:solidFill>
              </a:rPr>
              <a:t>Partenariati più piccoli Attenzione ai </a:t>
            </a:r>
            <a:r>
              <a:rPr lang="it-IT" sz="3600" b="1" i="1" kern="0" dirty="0" err="1" smtClean="0">
                <a:solidFill>
                  <a:schemeClr val="tx2">
                    <a:lumMod val="75000"/>
                  </a:schemeClr>
                </a:solidFill>
              </a:rPr>
              <a:t>newcomer</a:t>
            </a:r>
            <a:endParaRPr lang="it-IT" sz="3600" b="1" i="1" kern="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5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86486" cy="492443"/>
          </a:xfrm>
        </p:spPr>
        <p:txBody>
          <a:bodyPr/>
          <a:lstStyle/>
          <a:p>
            <a:r>
              <a:rPr lang="it-IT" sz="3200" dirty="0" smtClean="0"/>
              <a:t>Alcune caratteristiche 2</a:t>
            </a:r>
            <a:endParaRPr lang="it-IT" sz="3200" dirty="0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382044" y="1617036"/>
            <a:ext cx="8229600" cy="5539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bg1"/>
                </a:solidFill>
              </a:rPr>
              <a:t>Ampio e orientato </a:t>
            </a:r>
            <a:r>
              <a:rPr lang="it-IT" sz="3600" b="1" i="1" kern="0" dirty="0">
                <a:solidFill>
                  <a:schemeClr val="bg1"/>
                </a:solidFill>
              </a:rPr>
              <a:t>al futuro</a:t>
            </a:r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387263" y="2286000"/>
            <a:ext cx="8224381" cy="3185487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57200" indent="-457200" defTabSz="9144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3200" b="1" i="1" kern="0" dirty="0" smtClean="0">
                <a:solidFill>
                  <a:schemeClr val="tx2">
                    <a:lumMod val="75000"/>
                  </a:schemeClr>
                </a:solidFill>
              </a:rPr>
              <a:t>Mobilità orientata verso settori professionali del futuro</a:t>
            </a:r>
          </a:p>
          <a:p>
            <a:pPr marL="457200" indent="-457200" defTabSz="9144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3200" b="1" i="1" kern="0" dirty="0" smtClean="0">
                <a:solidFill>
                  <a:schemeClr val="tx2">
                    <a:lumMod val="75000"/>
                  </a:schemeClr>
                </a:solidFill>
              </a:rPr>
              <a:t>Nuovi format di cooperazione (Università europee e Centri di eccellenza VET)</a:t>
            </a:r>
          </a:p>
          <a:p>
            <a:pPr marL="457200" indent="-457200" defTabSz="9144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3200" b="1" i="1" kern="0" dirty="0" smtClean="0">
                <a:solidFill>
                  <a:srgbClr val="FF0000"/>
                </a:solidFill>
              </a:rPr>
              <a:t>Mobilità degli adulti</a:t>
            </a:r>
          </a:p>
          <a:p>
            <a:pPr marL="457200" indent="-457200" defTabSz="9144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3200" b="1" i="1" kern="0" dirty="0" smtClean="0">
                <a:solidFill>
                  <a:schemeClr val="tx2">
                    <a:lumMod val="75000"/>
                  </a:schemeClr>
                </a:solidFill>
              </a:rPr>
              <a:t>Decentramento sport</a:t>
            </a:r>
            <a:endParaRPr lang="it-IT" sz="3200" b="1" i="1" kern="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7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86486" cy="492443"/>
          </a:xfrm>
        </p:spPr>
        <p:txBody>
          <a:bodyPr/>
          <a:lstStyle/>
          <a:p>
            <a:r>
              <a:rPr lang="it-IT" sz="3200" dirty="0" smtClean="0"/>
              <a:t>Alcune caratteristiche 3</a:t>
            </a:r>
            <a:endParaRPr lang="it-IT" sz="3200" dirty="0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382044" y="1447800"/>
            <a:ext cx="8229600" cy="4924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200" b="1" i="1" kern="0" dirty="0" smtClean="0">
                <a:solidFill>
                  <a:schemeClr val="bg1"/>
                </a:solidFill>
              </a:rPr>
              <a:t>Partecipativo - </a:t>
            </a:r>
            <a:r>
              <a:rPr lang="it-IT" sz="3200" b="1" i="1" kern="0" dirty="0">
                <a:solidFill>
                  <a:schemeClr val="bg1"/>
                </a:solidFill>
              </a:rPr>
              <a:t>rafforzamento </a:t>
            </a:r>
            <a:r>
              <a:rPr lang="it-IT" sz="3200" b="1" i="1" kern="0" dirty="0" smtClean="0">
                <a:solidFill>
                  <a:schemeClr val="bg1"/>
                </a:solidFill>
              </a:rPr>
              <a:t>identità </a:t>
            </a:r>
            <a:r>
              <a:rPr lang="it-IT" sz="3200" b="1" i="1" kern="0" dirty="0">
                <a:solidFill>
                  <a:schemeClr val="bg1"/>
                </a:solidFill>
              </a:rPr>
              <a:t>europea</a:t>
            </a:r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410619" y="2362200"/>
            <a:ext cx="8352381" cy="293926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600"/>
              </a:spcAft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Più azioni per i giovani per:</a:t>
            </a:r>
          </a:p>
          <a:p>
            <a:pPr defTabSz="914400">
              <a:spcAft>
                <a:spcPts val="600"/>
              </a:spcAft>
            </a:pPr>
            <a:endParaRPr lang="it-IT" sz="1100" b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defTabSz="9144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partecipare in modo attivo nella società (</a:t>
            </a:r>
            <a:r>
              <a:rPr lang="it-IT" sz="3200" b="1" i="1" kern="0" dirty="0" smtClean="0">
                <a:solidFill>
                  <a:schemeClr val="tx2">
                    <a:lumMod val="75000"/>
                  </a:schemeClr>
                </a:solidFill>
              </a:rPr>
              <a:t>Youth </a:t>
            </a:r>
            <a:r>
              <a:rPr lang="it-IT" sz="3200" b="1" i="1" kern="0" dirty="0" err="1" smtClean="0">
                <a:solidFill>
                  <a:schemeClr val="tx2">
                    <a:lumMod val="75000"/>
                  </a:schemeClr>
                </a:solidFill>
              </a:rPr>
              <a:t>Participation</a:t>
            </a: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457200" indent="-457200" defTabSz="9144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viaggiare e conoscere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l’Europa (</a:t>
            </a:r>
            <a:r>
              <a:rPr lang="it-IT" sz="3200" b="1" i="1" kern="0" dirty="0" err="1" smtClean="0">
                <a:solidFill>
                  <a:schemeClr val="tx2">
                    <a:lumMod val="75000"/>
                  </a:schemeClr>
                </a:solidFill>
              </a:rPr>
              <a:t>DiscoverEU</a:t>
            </a: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457200" indent="-457200" defTabSz="9144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avvicinarsi alle comunità locali (</a:t>
            </a:r>
            <a:r>
              <a:rPr lang="it-IT" sz="3200" b="1" i="1" kern="0" dirty="0" err="1" smtClean="0">
                <a:solidFill>
                  <a:schemeClr val="tx2">
                    <a:lumMod val="75000"/>
                  </a:schemeClr>
                </a:solidFill>
              </a:rPr>
              <a:t>EUAlumni</a:t>
            </a: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it-IT" sz="3200" b="1" i="1" kern="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9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86486" cy="492443"/>
          </a:xfrm>
        </p:spPr>
        <p:txBody>
          <a:bodyPr/>
          <a:lstStyle/>
          <a:p>
            <a:r>
              <a:rPr lang="it-IT" sz="3200" dirty="0" smtClean="0"/>
              <a:t>Alcune caratteristiche 4</a:t>
            </a:r>
            <a:endParaRPr lang="it-IT" sz="3200" dirty="0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362994" y="1447799"/>
            <a:ext cx="8229600" cy="5539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>
                <a:solidFill>
                  <a:schemeClr val="bg1"/>
                </a:solidFill>
              </a:rPr>
              <a:t>Internazionale</a:t>
            </a:r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410619" y="2362200"/>
            <a:ext cx="8352381" cy="326243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Promuovere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la Mobilità e la Cooperazione </a:t>
            </a:r>
            <a:endParaRPr lang="it-IT" sz="3200" b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defTabSz="914400">
              <a:spcAft>
                <a:spcPts val="1200"/>
              </a:spcAft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con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i </a:t>
            </a: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Paesi terzi</a:t>
            </a:r>
            <a:endParaRPr lang="it-IT" sz="3200" b="1" kern="0" dirty="0">
              <a:solidFill>
                <a:schemeClr val="tx2">
                  <a:lumMod val="75000"/>
                </a:schemeClr>
              </a:solidFill>
            </a:endParaRPr>
          </a:p>
          <a:p>
            <a:pPr algn="r" defTabSz="914400"/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Estendere la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dimensione internazionale </a:t>
            </a:r>
            <a:endParaRPr lang="it-IT" sz="3200" b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 defTabSz="914400">
              <a:spcAft>
                <a:spcPts val="1200"/>
              </a:spcAft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nuovi </a:t>
            </a: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settori (anche VET)</a:t>
            </a:r>
            <a:endParaRPr lang="it-IT" sz="3200" b="1" kern="0" dirty="0">
              <a:solidFill>
                <a:schemeClr val="tx2">
                  <a:lumMod val="75000"/>
                </a:schemeClr>
              </a:solidFill>
            </a:endParaRPr>
          </a:p>
          <a:p>
            <a:pPr defTabSz="914400"/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Prevedere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Master congiunti </a:t>
            </a:r>
            <a:endParaRPr lang="it-IT" sz="3200" b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defTabSz="914400">
              <a:spcAft>
                <a:spcPts val="1200"/>
              </a:spcAft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per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studenti europei </a:t>
            </a: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a livello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internazionale</a:t>
            </a:r>
            <a:endParaRPr lang="it-IT" sz="3200" b="1" i="1" kern="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84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86486" cy="492443"/>
          </a:xfrm>
        </p:spPr>
        <p:txBody>
          <a:bodyPr/>
          <a:lstStyle/>
          <a:p>
            <a:r>
              <a:rPr lang="it-IT" sz="3200" dirty="0" smtClean="0"/>
              <a:t>Alcune caratteristiche 5</a:t>
            </a:r>
            <a:endParaRPr lang="it-IT" sz="3200" dirty="0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362994" y="1447799"/>
            <a:ext cx="8229600" cy="5539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bg1"/>
                </a:solidFill>
              </a:rPr>
              <a:t>Sinergico</a:t>
            </a:r>
            <a:endParaRPr lang="it-IT" sz="3600" b="1" i="1" kern="0" dirty="0">
              <a:solidFill>
                <a:schemeClr val="bg1"/>
              </a:solidFill>
            </a:endParaRPr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420145" y="2133600"/>
            <a:ext cx="8172450" cy="403187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Sviluppare la complementarietà con:</a:t>
            </a:r>
          </a:p>
          <a:p>
            <a:pPr algn="ctr" defTabSz="914400"/>
            <a:endParaRPr lang="it-IT" sz="2800" b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ctr" defTabSz="914400">
              <a:buFont typeface="Wingdings" panose="05000000000000000000" pitchFamily="2" charset="2"/>
              <a:buChar char="§"/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Fondo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sociale europeo</a:t>
            </a:r>
          </a:p>
          <a:p>
            <a:pPr marL="457200" indent="-457200" algn="ctr" defTabSz="914400">
              <a:buFont typeface="Wingdings" panose="05000000000000000000" pitchFamily="2" charset="2"/>
              <a:buChar char="§"/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Fondo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europeo di sviluppo regionale</a:t>
            </a:r>
          </a:p>
          <a:p>
            <a:pPr marL="457200" indent="-457200" algn="ctr" defTabSz="914400">
              <a:buFont typeface="Wingdings" panose="05000000000000000000" pitchFamily="2" charset="2"/>
              <a:buChar char="§"/>
            </a:pPr>
            <a:r>
              <a:rPr lang="it-IT" sz="3200" b="1" kern="0" dirty="0" err="1" smtClean="0">
                <a:solidFill>
                  <a:schemeClr val="tx2">
                    <a:lumMod val="75000"/>
                  </a:schemeClr>
                </a:solidFill>
              </a:rPr>
              <a:t>Horizon</a:t>
            </a: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 Europe/Orizzonte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Europa</a:t>
            </a:r>
          </a:p>
          <a:p>
            <a:pPr marL="457200" indent="-457200" algn="ctr" defTabSz="914400">
              <a:buFont typeface="Wingdings" panose="05000000000000000000" pitchFamily="2" charset="2"/>
              <a:buChar char="§"/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Europa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Creativa</a:t>
            </a:r>
          </a:p>
          <a:p>
            <a:pPr marL="457200" indent="-457200" algn="ctr" defTabSz="914400">
              <a:buFont typeface="Wingdings" panose="05000000000000000000" pitchFamily="2" charset="2"/>
              <a:buChar char="§"/>
            </a:pPr>
            <a:r>
              <a:rPr lang="it-IT" sz="3200" b="1" kern="0" dirty="0" smtClean="0">
                <a:solidFill>
                  <a:schemeClr val="tx2">
                    <a:lumMod val="75000"/>
                  </a:schemeClr>
                </a:solidFill>
              </a:rPr>
              <a:t>Corpo </a:t>
            </a:r>
            <a:r>
              <a:rPr lang="it-IT" sz="3200" b="1" kern="0" dirty="0">
                <a:solidFill>
                  <a:schemeClr val="tx2">
                    <a:lumMod val="75000"/>
                  </a:schemeClr>
                </a:solidFill>
              </a:rPr>
              <a:t>europeo di solidarietà</a:t>
            </a:r>
          </a:p>
          <a:p>
            <a:pPr marL="457200" indent="-457200" algn="ctr" defTabSz="914400">
              <a:buFont typeface="Wingdings" panose="05000000000000000000" pitchFamily="2" charset="2"/>
              <a:buChar char="§"/>
            </a:pPr>
            <a:r>
              <a:rPr lang="it-IT" sz="3200" b="1" kern="0" dirty="0" err="1" smtClean="0">
                <a:solidFill>
                  <a:schemeClr val="tx2">
                    <a:lumMod val="75000"/>
                  </a:schemeClr>
                </a:solidFill>
              </a:rPr>
              <a:t>InvestEu</a:t>
            </a:r>
            <a:endParaRPr lang="it-IT" sz="3200" b="1" i="1" kern="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9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86486" cy="492443"/>
          </a:xfrm>
        </p:spPr>
        <p:txBody>
          <a:bodyPr/>
          <a:lstStyle/>
          <a:p>
            <a:r>
              <a:rPr lang="it-IT" sz="3200" dirty="0" smtClean="0"/>
              <a:t>Alcune caratteristiche 6</a:t>
            </a:r>
            <a:endParaRPr lang="it-IT" sz="3200" dirty="0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362994" y="1447799"/>
            <a:ext cx="8229600" cy="5539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it-IT" sz="3600" b="1" i="1" kern="0" dirty="0" smtClean="0">
                <a:solidFill>
                  <a:schemeClr val="bg1"/>
                </a:solidFill>
              </a:rPr>
              <a:t>Semplice e meno burocratico</a:t>
            </a:r>
            <a:endParaRPr lang="it-IT" sz="3600" b="1" i="1" kern="0" dirty="0">
              <a:solidFill>
                <a:schemeClr val="bg1"/>
              </a:solidFill>
            </a:endParaRPr>
          </a:p>
        </p:txBody>
      </p:sp>
      <p:sp>
        <p:nvSpPr>
          <p:cNvPr id="5" name="Segnaposto testo 2"/>
          <p:cNvSpPr txBox="1">
            <a:spLocks/>
          </p:cNvSpPr>
          <p:nvPr/>
        </p:nvSpPr>
        <p:spPr>
          <a:xfrm>
            <a:off x="1600200" y="2514600"/>
            <a:ext cx="5562600" cy="258532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Formulari più semplici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Rendicontazione più breve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Strumenti online ottimizzati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Riduzione onere amministrativo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Sovvenzioni semplificate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b="1" i="1" kern="0" dirty="0" smtClean="0">
                <a:solidFill>
                  <a:schemeClr val="tx2">
                    <a:lumMod val="75000"/>
                  </a:schemeClr>
                </a:solidFill>
              </a:rPr>
              <a:t>Carta dello studente (UNI)</a:t>
            </a:r>
            <a:endParaRPr lang="it-IT" sz="2800" b="1" i="1" kern="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2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3971</TotalTime>
  <Words>372</Words>
  <Application>Microsoft Office PowerPoint</Application>
  <PresentationFormat>Presentazione su schermo (4:3)</PresentationFormat>
  <Paragraphs>120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Office Theme</vt:lpstr>
      <vt:lpstr>IL NEGOZIATO PER IL FUTURO PROGRAMMA ERASMUS (+) 2021-2027</vt:lpstr>
      <vt:lpstr>Dal presente al futuro</vt:lpstr>
      <vt:lpstr>Presentazione standard di PowerPoint</vt:lpstr>
      <vt:lpstr>Alcune caratteristiche 1</vt:lpstr>
      <vt:lpstr>Alcune caratteristiche 2</vt:lpstr>
      <vt:lpstr>Alcune caratteristiche 3</vt:lpstr>
      <vt:lpstr>Alcune caratteristiche 4</vt:lpstr>
      <vt:lpstr>Alcune caratteristiche 5</vt:lpstr>
      <vt:lpstr>Alcune caratteristiche 6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SLIDE LOREM IPSUM SIT DOLOR</dc:title>
  <dc:creator>Grieco Angela</dc:creator>
  <cp:lastModifiedBy>j.busalacchi</cp:lastModifiedBy>
  <cp:revision>194</cp:revision>
  <cp:lastPrinted>2019-12-09T17:06:28Z</cp:lastPrinted>
  <dcterms:created xsi:type="dcterms:W3CDTF">2016-10-26T15:29:03Z</dcterms:created>
  <dcterms:modified xsi:type="dcterms:W3CDTF">2019-12-16T13:08:29Z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2016-10-26T00:00:00Z</vt:filetime>
  </property>
  <property fmtid="{D5CDD505-2E9C-101B-9397-08002B2CF9AE}" pid="3" name="Creator">
    <vt:lpwstr>Adobe InDesign CC 2015 (Macintosh)</vt:lpwstr>
  </property>
  <property fmtid="{D5CDD505-2E9C-101B-9397-08002B2CF9AE}" pid="4" name="LastSaved">
    <vt:filetime>2016-10-26T00:00:00Z</vt:filetime>
  </property>
</Properties>
</file>